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4" r:id="rId1"/>
  </p:sldMasterIdLst>
  <p:notesMasterIdLst>
    <p:notesMasterId r:id="rId37"/>
  </p:notesMasterIdLst>
  <p:sldIdLst>
    <p:sldId id="264" r:id="rId2"/>
    <p:sldId id="257" r:id="rId3"/>
    <p:sldId id="266" r:id="rId4"/>
    <p:sldId id="258" r:id="rId5"/>
    <p:sldId id="259" r:id="rId6"/>
    <p:sldId id="268" r:id="rId7"/>
    <p:sldId id="260" r:id="rId8"/>
    <p:sldId id="278" r:id="rId9"/>
    <p:sldId id="261" r:id="rId10"/>
    <p:sldId id="271" r:id="rId11"/>
    <p:sldId id="276" r:id="rId12"/>
    <p:sldId id="277" r:id="rId13"/>
    <p:sldId id="279" r:id="rId14"/>
    <p:sldId id="269" r:id="rId15"/>
    <p:sldId id="270" r:id="rId16"/>
    <p:sldId id="280" r:id="rId17"/>
    <p:sldId id="281" r:id="rId18"/>
    <p:sldId id="272" r:id="rId19"/>
    <p:sldId id="282" r:id="rId20"/>
    <p:sldId id="283" r:id="rId21"/>
    <p:sldId id="275" r:id="rId22"/>
    <p:sldId id="285" r:id="rId23"/>
    <p:sldId id="284" r:id="rId24"/>
    <p:sldId id="286" r:id="rId25"/>
    <p:sldId id="287" r:id="rId26"/>
    <p:sldId id="288" r:id="rId27"/>
    <p:sldId id="296" r:id="rId28"/>
    <p:sldId id="297" r:id="rId29"/>
    <p:sldId id="298" r:id="rId30"/>
    <p:sldId id="290" r:id="rId31"/>
    <p:sldId id="294" r:id="rId32"/>
    <p:sldId id="293" r:id="rId33"/>
    <p:sldId id="291" r:id="rId34"/>
    <p:sldId id="295" r:id="rId35"/>
    <p:sldId id="292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64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CFAC34-92E3-4AA0-83D1-59A1EBAA03D2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EA7485-13C3-4B83-80B3-E5832902F2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98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B41DD-7690-436B-A4E2-04038CF23D9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557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DA0D7-8FDA-4DCA-94D4-539E87A32066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1D170-9F96-4633-ACA3-8366DB5556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717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DA0D7-8FDA-4DCA-94D4-539E87A32066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1D170-9F96-4633-ACA3-8366DB5556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072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DA0D7-8FDA-4DCA-94D4-539E87A32066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1D170-9F96-4633-ACA3-8366DB5556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578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DA0D7-8FDA-4DCA-94D4-539E87A32066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1D170-9F96-4633-ACA3-8366DB5556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638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DA0D7-8FDA-4DCA-94D4-539E87A32066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1D170-9F96-4633-ACA3-8366DB5556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51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DA0D7-8FDA-4DCA-94D4-539E87A32066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1D170-9F96-4633-ACA3-8366DB5556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912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DA0D7-8FDA-4DCA-94D4-539E87A32066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1D170-9F96-4633-ACA3-8366DB5556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254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DA0D7-8FDA-4DCA-94D4-539E87A32066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1D170-9F96-4633-ACA3-8366DB5556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237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DA0D7-8FDA-4DCA-94D4-539E87A32066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1D170-9F96-4633-ACA3-8366DB5556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336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DA0D7-8FDA-4DCA-94D4-539E87A32066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1D170-9F96-4633-ACA3-8366DB5556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5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DA0D7-8FDA-4DCA-94D4-539E87A32066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1D170-9F96-4633-ACA3-8366DB5556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59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8DA0D7-8FDA-4DCA-94D4-539E87A32066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01D170-9F96-4633-ACA3-8366DB5556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983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4.08083.pdf" TargetMode="External"/><Relationship Id="rId2" Type="http://schemas.openxmlformats.org/officeDocument/2006/relationships/hyperlink" Target="https://arxiv.org/pdf/1311.2524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pdf/1703.06870.pdf" TargetMode="External"/><Relationship Id="rId4" Type="http://schemas.openxmlformats.org/officeDocument/2006/relationships/hyperlink" Target="https://arxiv.org/pdf/1506.01497.pdf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356242"/>
            <a:ext cx="9144000" cy="2387600"/>
          </a:xfrm>
        </p:spPr>
        <p:txBody>
          <a:bodyPr/>
          <a:lstStyle/>
          <a:p>
            <a:r>
              <a:rPr lang="en-US" altLang="ko-KR" dirty="0" smtClean="0"/>
              <a:t>Mask R-CNN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2743842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Kaiming</a:t>
            </a:r>
            <a:r>
              <a:rPr lang="en-US" altLang="ko-KR" dirty="0"/>
              <a:t> </a:t>
            </a:r>
            <a:r>
              <a:rPr lang="en-US" altLang="ko-KR" dirty="0" smtClean="0"/>
              <a:t>He | 24 Jan 2018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논문 구현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16 May 2024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>
          <a:xfrm>
            <a:off x="9187543" y="160053"/>
            <a:ext cx="2743200" cy="392378"/>
          </a:xfrm>
        </p:spPr>
        <p:txBody>
          <a:bodyPr/>
          <a:lstStyle/>
          <a:p>
            <a:r>
              <a:rPr lang="en-US" altLang="ko-KR" sz="2000" b="1" dirty="0"/>
              <a:t>1</a:t>
            </a:r>
            <a:endParaRPr lang="ko-KR" alt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7587048" y="5840627"/>
            <a:ext cx="4744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CloseAI</a:t>
            </a:r>
            <a:r>
              <a:rPr lang="ko-KR" altLang="en-US"/>
              <a:t>팀 </a:t>
            </a:r>
            <a:r>
              <a:rPr lang="ko-KR" altLang="en-US" smtClean="0"/>
              <a:t>김유철 </a:t>
            </a:r>
            <a:r>
              <a:rPr lang="ko-KR" altLang="en-US" smtClean="0"/>
              <a:t>박준혁 이정훈 </a:t>
            </a:r>
            <a:r>
              <a:rPr lang="ko-KR" altLang="en-US" dirty="0" smtClean="0"/>
              <a:t>이상헌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059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Sliding window</a:t>
            </a:r>
            <a:endParaRPr lang="ko-KR" altLang="en-US" b="1" dirty="0"/>
          </a:p>
        </p:txBody>
      </p:sp>
      <p:sp>
        <p:nvSpPr>
          <p:cNvPr id="4" name="바닥글 개체 틀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 dirty="0" smtClean="0"/>
              <a:t>16 May 2024</a:t>
            </a:r>
            <a:endParaRPr lang="ko-KR" altLang="en-US" dirty="0"/>
          </a:p>
        </p:txBody>
      </p:sp>
      <p:sp>
        <p:nvSpPr>
          <p:cNvPr id="5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 smtClean="0"/>
              <a:t>10</a:t>
            </a: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6892636" y="2475777"/>
            <a:ext cx="49447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  <a:p>
            <a:r>
              <a:rPr lang="ko-KR" altLang="en-US" dirty="0" smtClean="0"/>
              <a:t>고정된 크기의 </a:t>
            </a:r>
            <a:r>
              <a:rPr lang="en-US" altLang="ko-KR" dirty="0" smtClean="0"/>
              <a:t>window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각 </a:t>
            </a:r>
            <a:r>
              <a:rPr lang="en-US" altLang="ko-KR" dirty="0" smtClean="0"/>
              <a:t>window </a:t>
            </a:r>
            <a:r>
              <a:rPr lang="ko-KR" altLang="en-US" dirty="0" smtClean="0"/>
              <a:t>위치에서 </a:t>
            </a:r>
            <a:r>
              <a:rPr lang="en-US" altLang="ko-KR" dirty="0" smtClean="0"/>
              <a:t>CNN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느리다는 단점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86" y="1824246"/>
            <a:ext cx="4990076" cy="395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Selective search</a:t>
            </a:r>
            <a:endParaRPr lang="ko-KR" altLang="en-US" b="1" dirty="0"/>
          </a:p>
        </p:txBody>
      </p:sp>
      <p:sp>
        <p:nvSpPr>
          <p:cNvPr id="4" name="바닥글 개체 틀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 dirty="0" smtClean="0"/>
              <a:t>16 May 2024</a:t>
            </a:r>
            <a:endParaRPr lang="ko-KR" altLang="en-US" dirty="0"/>
          </a:p>
        </p:txBody>
      </p:sp>
      <p:sp>
        <p:nvSpPr>
          <p:cNvPr id="5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 smtClean="0"/>
              <a:t>11</a:t>
            </a: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7054642" y="2187574"/>
            <a:ext cx="538070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7490586" y="1822449"/>
            <a:ext cx="49447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  <a:p>
            <a:r>
              <a:rPr lang="ko-KR" altLang="en-US" dirty="0" smtClean="0"/>
              <a:t>초기 분할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유사 영역 병합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지역 제안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객체 검출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68" y="1690688"/>
            <a:ext cx="6895425" cy="444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51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 smtClean="0"/>
              <a:t>R-CNN</a:t>
            </a:r>
            <a:r>
              <a:rPr lang="ko-KR" altLang="en-US" b="1" dirty="0" smtClean="0"/>
              <a:t>의 한계</a:t>
            </a:r>
            <a:endParaRPr lang="ko-KR" altLang="en-US" b="1" dirty="0"/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838199" y="2180809"/>
            <a:ext cx="107982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err="1"/>
              <a:t>c</a:t>
            </a:r>
            <a:r>
              <a:rPr lang="en-US" altLang="ko-KR" dirty="0" err="1" smtClean="0"/>
              <a:t>pu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기반 </a:t>
            </a:r>
            <a:r>
              <a:rPr lang="en-US" altLang="ko-KR" dirty="0" smtClean="0"/>
              <a:t>Selective search </a:t>
            </a:r>
            <a:r>
              <a:rPr lang="ko-KR" altLang="en-US" dirty="0" smtClean="0"/>
              <a:t>많은 시간 소요 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Selective search</a:t>
            </a:r>
            <a:r>
              <a:rPr lang="ko-KR" altLang="en-US" dirty="0" smtClean="0"/>
              <a:t>로 추출한 </a:t>
            </a:r>
            <a:r>
              <a:rPr lang="en-US" altLang="ko-KR" dirty="0" err="1" smtClean="0"/>
              <a:t>RoI</a:t>
            </a:r>
            <a:r>
              <a:rPr lang="ko-KR" altLang="en-US" dirty="0" smtClean="0"/>
              <a:t>마다 개별</a:t>
            </a:r>
            <a:r>
              <a:rPr lang="en-US" altLang="ko-KR" dirty="0"/>
              <a:t> </a:t>
            </a:r>
            <a:r>
              <a:rPr lang="en-US" altLang="ko-KR" dirty="0" smtClean="0"/>
              <a:t>CNN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(</a:t>
            </a:r>
            <a:r>
              <a:rPr lang="ko-KR" altLang="en-US" dirty="0" smtClean="0"/>
              <a:t>약 </a:t>
            </a:r>
            <a:r>
              <a:rPr lang="en-US" altLang="ko-KR" dirty="0" smtClean="0"/>
              <a:t>2000</a:t>
            </a:r>
            <a:r>
              <a:rPr lang="ko-KR" altLang="en-US" dirty="0"/>
              <a:t> </a:t>
            </a:r>
            <a:r>
              <a:rPr lang="en-US" altLang="ko-KR" dirty="0" smtClean="0"/>
              <a:t>* CNN)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SVM, Bounding Box </a:t>
            </a:r>
            <a:r>
              <a:rPr lang="en-US" altLang="ko-KR" dirty="0" err="1" smtClean="0"/>
              <a:t>Regressor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CNN</a:t>
            </a:r>
            <a:r>
              <a:rPr lang="ko-KR" altLang="en-US" dirty="0" smtClean="0"/>
              <a:t>과 분리</a:t>
            </a:r>
            <a:r>
              <a:rPr lang="en-US" altLang="ko-KR" dirty="0" smtClean="0"/>
              <a:t> </a:t>
            </a:r>
          </a:p>
          <a:p>
            <a:pPr marL="0" indent="0">
              <a:buNone/>
            </a:pPr>
            <a:r>
              <a:rPr lang="en-US" altLang="ko-KR" dirty="0" smtClean="0"/>
              <a:t>CNN</a:t>
            </a:r>
            <a:r>
              <a:rPr lang="ko-KR" altLang="en-US" dirty="0" smtClean="0"/>
              <a:t>이 고정되므로</a:t>
            </a:r>
            <a:r>
              <a:rPr lang="en-US" altLang="ko-KR" dirty="0" smtClean="0"/>
              <a:t>,</a:t>
            </a:r>
            <a:r>
              <a:rPr lang="en-US" altLang="ko-KR" dirty="0"/>
              <a:t> SVM, Bounding Box </a:t>
            </a:r>
            <a:r>
              <a:rPr lang="en-US" altLang="ko-KR" dirty="0" err="1" smtClean="0"/>
              <a:t>Regressor</a:t>
            </a:r>
            <a:r>
              <a:rPr lang="ko-KR" altLang="en-US" dirty="0" smtClean="0"/>
              <a:t>의 결과로</a:t>
            </a:r>
            <a:r>
              <a:rPr lang="en-US" altLang="ko-KR" dirty="0" smtClean="0"/>
              <a:t>        CNN</a:t>
            </a:r>
            <a:r>
              <a:rPr lang="ko-KR" altLang="en-US" dirty="0" smtClean="0"/>
              <a:t>을 업데이트할 수 없어서 </a:t>
            </a:r>
            <a:r>
              <a:rPr lang="en-US" altLang="ko-KR" dirty="0" smtClean="0"/>
              <a:t>end-to-end </a:t>
            </a:r>
            <a:r>
              <a:rPr lang="ko-KR" altLang="en-US" dirty="0" smtClean="0"/>
              <a:t>방식으로 학습 불가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16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 smtClean="0"/>
              <a:t>12</a:t>
            </a:r>
          </a:p>
        </p:txBody>
      </p:sp>
      <p:sp>
        <p:nvSpPr>
          <p:cNvPr id="17" name="바닥글 개체 틀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 dirty="0" smtClean="0"/>
              <a:t>16 May 2024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409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216135" y="3101299"/>
            <a:ext cx="8040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/>
              <a:t>Fast R-CNN</a:t>
            </a:r>
            <a:endParaRPr lang="ko-KR" altLang="en-US" sz="5400" b="1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 smtClean="0"/>
              <a:t>13</a:t>
            </a:r>
            <a:endParaRPr lang="ko-KR" altLang="en-US" sz="2000" b="1" dirty="0"/>
          </a:p>
        </p:txBody>
      </p:sp>
      <p:sp>
        <p:nvSpPr>
          <p:cNvPr id="5" name="바닥글 개체 틀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 dirty="0" smtClean="0"/>
              <a:t>16 May 2024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5418667" y="4250267"/>
            <a:ext cx="6773333" cy="152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8488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Fast R-CNN</a:t>
            </a:r>
            <a:endParaRPr lang="ko-KR" altLang="en-US" dirty="0"/>
          </a:p>
        </p:txBody>
      </p:sp>
      <p:sp>
        <p:nvSpPr>
          <p:cNvPr id="4" name="바닥글 개체 틀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 dirty="0" smtClean="0"/>
              <a:t>16 May 2024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81" y="1781134"/>
            <a:ext cx="11555438" cy="4267796"/>
          </a:xfrm>
          <a:prstGeom prst="rect">
            <a:avLst/>
          </a:prstGeom>
        </p:spPr>
      </p:pic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 smtClean="0"/>
              <a:t>14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45730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RoI</a:t>
            </a:r>
            <a:r>
              <a:rPr lang="en-US" altLang="ko-KR" dirty="0" smtClean="0"/>
              <a:t> pooling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66" y="1823181"/>
            <a:ext cx="5146894" cy="39286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4443" y="5751871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SPP (Spatial Pyramid Pooling)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5181600" y="1823181"/>
            <a:ext cx="58591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  <a:p>
            <a:r>
              <a:rPr lang="en-US" altLang="ko-KR" dirty="0" err="1"/>
              <a:t>RoI</a:t>
            </a:r>
            <a:r>
              <a:rPr lang="en-US" altLang="ko-KR" dirty="0"/>
              <a:t> Pooling</a:t>
            </a:r>
            <a:r>
              <a:rPr lang="ko-KR" altLang="en-US" dirty="0"/>
              <a:t>에 사용되는 알고리즘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4x4 , 2x2, 1x1</a:t>
            </a:r>
            <a:r>
              <a:rPr lang="ko-KR" altLang="en-US" dirty="0"/>
              <a:t>의 </a:t>
            </a:r>
            <a:r>
              <a:rPr lang="en-US" altLang="ko-KR" dirty="0"/>
              <a:t>bin</a:t>
            </a:r>
            <a:r>
              <a:rPr lang="ko-KR" altLang="en-US" dirty="0"/>
              <a:t>들을 가진 각각의 </a:t>
            </a:r>
            <a:r>
              <a:rPr lang="en-US" altLang="ko-KR" dirty="0"/>
              <a:t>SPP Layer</a:t>
            </a:r>
            <a:r>
              <a:rPr lang="ko-KR" altLang="en-US" dirty="0"/>
              <a:t>을 </a:t>
            </a:r>
            <a:r>
              <a:rPr lang="ko-KR" altLang="en-US" dirty="0" smtClean="0"/>
              <a:t>통과 후 </a:t>
            </a:r>
            <a:r>
              <a:rPr lang="en-US" altLang="ko-KR" dirty="0" smtClean="0"/>
              <a:t>Concatenate(1</a:t>
            </a:r>
            <a:r>
              <a:rPr lang="ko-KR" altLang="en-US" dirty="0" smtClean="0"/>
              <a:t>차원 특성 벡터</a:t>
            </a:r>
            <a:r>
              <a:rPr lang="en-US" altLang="ko-KR" dirty="0" smtClean="0"/>
              <a:t>)</a:t>
            </a:r>
          </a:p>
        </p:txBody>
      </p:sp>
      <p:sp>
        <p:nvSpPr>
          <p:cNvPr id="7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 smtClean="0"/>
              <a:t>15</a:t>
            </a:r>
            <a:endParaRPr lang="ko-KR" altLang="en-US" sz="2000" b="1" dirty="0"/>
          </a:p>
        </p:txBody>
      </p:sp>
      <p:sp>
        <p:nvSpPr>
          <p:cNvPr id="8" name="바닥글 개체 틀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 dirty="0" smtClean="0"/>
              <a:t>16 May 2024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790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R-CNN</a:t>
            </a:r>
            <a:r>
              <a:rPr lang="ko-KR" altLang="en-US" dirty="0" smtClean="0"/>
              <a:t>과의 차이 및 한계</a:t>
            </a:r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86031" y="1690688"/>
            <a:ext cx="10760676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  <a:p>
            <a:r>
              <a:rPr lang="ko-KR" altLang="en-US" dirty="0"/>
              <a:t>약 </a:t>
            </a:r>
            <a:r>
              <a:rPr lang="en-US" altLang="ko-KR" dirty="0"/>
              <a:t>2000</a:t>
            </a:r>
            <a:r>
              <a:rPr lang="ko-KR" altLang="en-US" dirty="0"/>
              <a:t>번의 </a:t>
            </a:r>
            <a:r>
              <a:rPr lang="en-US" altLang="ko-KR" dirty="0"/>
              <a:t>CNN</a:t>
            </a:r>
            <a:r>
              <a:rPr lang="ko-KR" altLang="en-US" dirty="0"/>
              <a:t> 연산을 한 번의 </a:t>
            </a:r>
            <a:r>
              <a:rPr lang="en-US" altLang="ko-KR" dirty="0"/>
              <a:t>CNN </a:t>
            </a:r>
            <a:r>
              <a:rPr lang="ko-KR" altLang="en-US" dirty="0"/>
              <a:t>연산으로 바꿔 속도 </a:t>
            </a:r>
            <a:r>
              <a:rPr lang="ko-KR" altLang="en-US" dirty="0" smtClean="0"/>
              <a:t>향상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/>
              <a:t>단일 손실 </a:t>
            </a:r>
            <a:r>
              <a:rPr lang="ko-KR" altLang="en-US" dirty="0" smtClean="0"/>
              <a:t>함수를 사용</a:t>
            </a:r>
            <a:r>
              <a:rPr lang="en-US" altLang="ko-KR" dirty="0" smtClean="0"/>
              <a:t>. Classification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Bounding Box </a:t>
            </a:r>
            <a:r>
              <a:rPr lang="en-US" altLang="ko-KR" dirty="0" err="1" smtClean="0"/>
              <a:t>Regressor</a:t>
            </a:r>
            <a:r>
              <a:rPr lang="ko-KR" altLang="en-US" dirty="0" smtClean="0"/>
              <a:t>을 동시에 최적화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위의 이유로 </a:t>
            </a:r>
            <a:r>
              <a:rPr lang="en-US" altLang="ko-KR" dirty="0" smtClean="0"/>
              <a:t>end-to-end</a:t>
            </a:r>
            <a:r>
              <a:rPr lang="ko-KR" altLang="en-US" dirty="0" smtClean="0"/>
              <a:t>로 학습 가능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여전히 </a:t>
            </a:r>
            <a:r>
              <a:rPr lang="en-US" altLang="ko-KR" dirty="0" err="1" smtClean="0"/>
              <a:t>cpu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기반 </a:t>
            </a:r>
            <a:r>
              <a:rPr lang="en-US" altLang="ko-KR" dirty="0" smtClean="0"/>
              <a:t>selective search</a:t>
            </a:r>
            <a:r>
              <a:rPr lang="ko-KR" altLang="en-US" dirty="0" smtClean="0"/>
              <a:t>를 사용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 smtClean="0"/>
              <a:t>16</a:t>
            </a:r>
            <a:endParaRPr lang="ko-KR" altLang="en-US" sz="2000" b="1" dirty="0"/>
          </a:p>
        </p:txBody>
      </p:sp>
      <p:sp>
        <p:nvSpPr>
          <p:cNvPr id="10" name="바닥글 개체 틀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 dirty="0" smtClean="0"/>
              <a:t>16 May 2024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249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216135" y="3101299"/>
            <a:ext cx="8040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/>
              <a:t>Faster R-CNN</a:t>
            </a:r>
            <a:endParaRPr lang="ko-KR" altLang="en-US" sz="5400" b="1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 smtClean="0"/>
              <a:t>17</a:t>
            </a:r>
            <a:endParaRPr lang="ko-KR" altLang="en-US" sz="2000" b="1" dirty="0"/>
          </a:p>
        </p:txBody>
      </p:sp>
      <p:sp>
        <p:nvSpPr>
          <p:cNvPr id="5" name="바닥글 개체 틀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 dirty="0" smtClean="0"/>
              <a:t>16 May 2024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5418667" y="4250267"/>
            <a:ext cx="6773333" cy="152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882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3955" y="379873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Faster R-CNN</a:t>
            </a:r>
            <a:endParaRPr lang="ko-KR" altLang="en-US" dirty="0"/>
          </a:p>
        </p:txBody>
      </p:sp>
      <p:sp>
        <p:nvSpPr>
          <p:cNvPr id="4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 smtClean="0"/>
              <a:t>18</a:t>
            </a:r>
            <a:endParaRPr lang="ko-KR" altLang="en-US" sz="2000" b="1" dirty="0"/>
          </a:p>
        </p:txBody>
      </p:sp>
      <p:sp>
        <p:nvSpPr>
          <p:cNvPr id="5" name="바닥글 개체 틀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 dirty="0" smtClean="0"/>
              <a:t>16 May 2024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72" y="1882134"/>
            <a:ext cx="9897856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51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Faster R-CNN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882174"/>
            <a:ext cx="7900220" cy="4002433"/>
          </a:xfrm>
          <a:prstGeom prst="rect">
            <a:avLst/>
          </a:prstGeo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7580669" y="2226443"/>
            <a:ext cx="421803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3</a:t>
            </a:r>
            <a:r>
              <a:rPr lang="ko-KR" altLang="en-US" dirty="0" smtClean="0"/>
              <a:t>가지 </a:t>
            </a:r>
            <a:r>
              <a:rPr lang="en-US" altLang="ko-KR" dirty="0" smtClean="0"/>
              <a:t>scale, ratio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각 </a:t>
            </a:r>
            <a:r>
              <a:rPr lang="ko-KR" altLang="en-US" dirty="0" err="1" smtClean="0"/>
              <a:t>그리드마다</a:t>
            </a:r>
            <a:r>
              <a:rPr lang="ko-KR" altLang="en-US" dirty="0" smtClean="0"/>
              <a:t> </a:t>
            </a:r>
            <a:r>
              <a:rPr lang="en-US" altLang="ko-KR" dirty="0" smtClean="0"/>
              <a:t>9</a:t>
            </a:r>
            <a:r>
              <a:rPr lang="ko-KR" altLang="en-US" dirty="0" smtClean="0"/>
              <a:t>개의</a:t>
            </a:r>
            <a:r>
              <a:rPr lang="en-US" altLang="ko-KR" dirty="0" smtClean="0"/>
              <a:t>anchor box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6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 smtClean="0"/>
              <a:t>19</a:t>
            </a:r>
            <a:endParaRPr lang="ko-KR" altLang="en-US" sz="2000" b="1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 dirty="0" smtClean="0"/>
              <a:t>16 May 2024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340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56189" y="2126306"/>
            <a:ext cx="4944762" cy="435133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Mask R-CNN</a:t>
            </a:r>
          </a:p>
          <a:p>
            <a:endParaRPr lang="en-US" altLang="ko-KR" dirty="0"/>
          </a:p>
          <a:p>
            <a:r>
              <a:rPr lang="ko-KR" altLang="en-US" dirty="0" smtClean="0"/>
              <a:t>코드 구현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Reference</a:t>
            </a:r>
          </a:p>
          <a:p>
            <a:endParaRPr lang="en-US" altLang="ko-KR" dirty="0"/>
          </a:p>
          <a:p>
            <a:r>
              <a:rPr lang="en-US" altLang="ko-KR" dirty="0" err="1" smtClean="0"/>
              <a:t>QnA</a:t>
            </a:r>
            <a:endParaRPr lang="en-US" altLang="ko-KR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990600" y="2126306"/>
            <a:ext cx="49447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Object Detection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R-CNN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Fast R-CNN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Faster R-CNN</a:t>
            </a:r>
          </a:p>
        </p:txBody>
      </p:sp>
      <p:sp>
        <p:nvSpPr>
          <p:cNvPr id="5" name="슬라이드 번호 개체 틀 9"/>
          <p:cNvSpPr>
            <a:spLocks noGrp="1"/>
          </p:cNvSpPr>
          <p:nvPr>
            <p:ph type="sldNum" sz="quarter" idx="12"/>
          </p:nvPr>
        </p:nvSpPr>
        <p:spPr>
          <a:xfrm>
            <a:off x="9187543" y="160053"/>
            <a:ext cx="2743200" cy="392378"/>
          </a:xfrm>
        </p:spPr>
        <p:txBody>
          <a:bodyPr/>
          <a:lstStyle/>
          <a:p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sp>
        <p:nvSpPr>
          <p:cNvPr id="6" name="바닥글 개체 틀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 dirty="0" smtClean="0"/>
              <a:t>16 May 2024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759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01" y="1312536"/>
            <a:ext cx="11831701" cy="4848902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93955" y="379873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Faster R-CNN</a:t>
            </a:r>
            <a:endParaRPr lang="ko-KR" altLang="en-US" dirty="0"/>
          </a:p>
        </p:txBody>
      </p:sp>
      <p:sp>
        <p:nvSpPr>
          <p:cNvPr id="6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 smtClean="0"/>
              <a:t>20</a:t>
            </a:r>
            <a:endParaRPr lang="ko-KR" altLang="en-US" sz="2000" b="1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 dirty="0" smtClean="0"/>
              <a:t>16 May 2024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009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56887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Fast R-CNN</a:t>
            </a:r>
            <a:r>
              <a:rPr lang="ko-KR" altLang="en-US" dirty="0" smtClean="0"/>
              <a:t> 차이점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780535" y="2674122"/>
            <a:ext cx="10515600" cy="4351338"/>
          </a:xfrm>
        </p:spPr>
        <p:txBody>
          <a:bodyPr/>
          <a:lstStyle/>
          <a:p>
            <a:r>
              <a:rPr lang="en-US" altLang="ko-KR" dirty="0"/>
              <a:t>Selective Search </a:t>
            </a:r>
            <a:r>
              <a:rPr lang="ko-KR" altLang="en-US" dirty="0"/>
              <a:t>대신 </a:t>
            </a:r>
            <a:r>
              <a:rPr lang="en-US" altLang="ko-KR" dirty="0"/>
              <a:t>RPN</a:t>
            </a:r>
            <a:r>
              <a:rPr lang="ko-KR" altLang="en-US" dirty="0"/>
              <a:t>을 사용하여 </a:t>
            </a:r>
            <a:r>
              <a:rPr lang="en-US" altLang="ko-KR" dirty="0"/>
              <a:t>region proposals </a:t>
            </a:r>
            <a:r>
              <a:rPr lang="ko-KR" altLang="en-US" dirty="0"/>
              <a:t>생성 속도 </a:t>
            </a:r>
            <a:r>
              <a:rPr lang="ko-KR" altLang="en-US" dirty="0" smtClean="0"/>
              <a:t>개선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동일한 </a:t>
            </a:r>
            <a:r>
              <a:rPr lang="en-US" altLang="ko-KR" dirty="0"/>
              <a:t>CNN </a:t>
            </a:r>
            <a:r>
              <a:rPr lang="ko-KR" altLang="en-US" dirty="0"/>
              <a:t>특징 </a:t>
            </a:r>
            <a:r>
              <a:rPr lang="ko-KR" altLang="en-US" dirty="0" err="1"/>
              <a:t>맵을</a:t>
            </a:r>
            <a:r>
              <a:rPr lang="ko-KR" altLang="en-US" dirty="0"/>
              <a:t> 공유하여 연산 자원 효율 </a:t>
            </a:r>
            <a:r>
              <a:rPr lang="ko-KR" altLang="en-US" dirty="0" smtClean="0"/>
              <a:t>극대화</a:t>
            </a:r>
            <a:endParaRPr lang="en-US" altLang="ko-KR" dirty="0"/>
          </a:p>
        </p:txBody>
      </p:sp>
      <p:sp>
        <p:nvSpPr>
          <p:cNvPr id="6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 smtClean="0"/>
              <a:t>21</a:t>
            </a:r>
            <a:endParaRPr lang="ko-KR" altLang="en-US" sz="2000" b="1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 dirty="0" smtClean="0"/>
              <a:t>16 May 2024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768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216135" y="3101299"/>
            <a:ext cx="8040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/>
              <a:t>Mask R-CNN</a:t>
            </a:r>
            <a:endParaRPr lang="ko-KR" altLang="en-US" sz="5400" b="1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 smtClean="0"/>
              <a:t>22</a:t>
            </a:r>
            <a:endParaRPr lang="ko-KR" altLang="en-US" sz="2000" b="1" dirty="0"/>
          </a:p>
        </p:txBody>
      </p:sp>
      <p:sp>
        <p:nvSpPr>
          <p:cNvPr id="5" name="바닥글 개체 틀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 dirty="0" smtClean="0"/>
              <a:t>16 May 2024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5418667" y="4250267"/>
            <a:ext cx="6773333" cy="152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8891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Mask R-CNN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99" y="1507526"/>
            <a:ext cx="10545647" cy="42507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6205" y="5934670"/>
            <a:ext cx="64584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RoI</a:t>
            </a:r>
            <a:r>
              <a:rPr lang="en-US" altLang="ko-KR" dirty="0" smtClean="0"/>
              <a:t> Pooling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RoI</a:t>
            </a:r>
            <a:r>
              <a:rPr lang="en-US" altLang="ko-KR" dirty="0" smtClean="0"/>
              <a:t> Align</a:t>
            </a:r>
            <a:r>
              <a:rPr lang="ko-KR" altLang="en-US" dirty="0" smtClean="0"/>
              <a:t>으로 변경</a:t>
            </a:r>
            <a:endParaRPr lang="en-US" altLang="ko-KR" dirty="0" smtClean="0"/>
          </a:p>
          <a:p>
            <a:r>
              <a:rPr lang="en-US" altLang="ko-KR" dirty="0" smtClean="0"/>
              <a:t>Mask branch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6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 smtClean="0"/>
              <a:t>23</a:t>
            </a:r>
            <a:endParaRPr lang="ko-KR" altLang="en-US" sz="2000" b="1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 dirty="0" smtClean="0"/>
              <a:t>16 May 2024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828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RoI</a:t>
            </a:r>
            <a:r>
              <a:rPr lang="en-US" altLang="ko-KR" dirty="0" smtClean="0"/>
              <a:t> Pooling</a:t>
            </a:r>
            <a:r>
              <a:rPr lang="ko-KR" altLang="en-US" dirty="0" smtClean="0"/>
              <a:t>의 문제점</a:t>
            </a:r>
            <a:endParaRPr lang="ko-KR" altLang="en-US" dirty="0"/>
          </a:p>
        </p:txBody>
      </p:sp>
      <p:sp>
        <p:nvSpPr>
          <p:cNvPr id="4" name="바닥글 개체 틀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 dirty="0" smtClean="0"/>
              <a:t>16 May 2024</a:t>
            </a:r>
            <a:endParaRPr lang="ko-KR" altLang="en-US" dirty="0"/>
          </a:p>
        </p:txBody>
      </p:sp>
      <p:sp>
        <p:nvSpPr>
          <p:cNvPr id="5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 smtClean="0"/>
              <a:t>24</a:t>
            </a:r>
            <a:endParaRPr lang="ko-KR" altLang="en-US" sz="20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01" y="1882134"/>
            <a:ext cx="3987253" cy="40839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704" y="1948316"/>
            <a:ext cx="4070561" cy="39516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87265" y="2743200"/>
            <a:ext cx="3443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Quantization(</a:t>
            </a:r>
            <a:r>
              <a:rPr lang="ko-KR" altLang="en-US" dirty="0" smtClean="0"/>
              <a:t>양자화</a:t>
            </a:r>
            <a:r>
              <a:rPr lang="en-US" altLang="ko-KR" dirty="0" smtClean="0"/>
              <a:t>) </a:t>
            </a:r>
            <a:r>
              <a:rPr lang="ko-KR" altLang="en-US" dirty="0" smtClean="0"/>
              <a:t>문제</a:t>
            </a:r>
            <a:endParaRPr lang="en-US" altLang="ko-KR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8299622" y="3426941"/>
            <a:ext cx="34310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실수를 정수로 바꾸는 과정에서 데이터 소실 발생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픽셀 단위로 진행하는 </a:t>
            </a:r>
            <a:r>
              <a:rPr lang="en-US" altLang="ko-KR" dirty="0" smtClean="0"/>
              <a:t>segmentation</a:t>
            </a:r>
            <a:r>
              <a:rPr lang="ko-KR" altLang="en-US" dirty="0" smtClean="0"/>
              <a:t>에서는 부정적인 영향을 준다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735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RoI</a:t>
            </a:r>
            <a:r>
              <a:rPr lang="en-US" altLang="ko-KR" dirty="0" smtClean="0"/>
              <a:t> Align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24" y="2013463"/>
            <a:ext cx="7716327" cy="4020111"/>
          </a:xfrm>
          <a:prstGeom prst="rect">
            <a:avLst/>
          </a:prstGeom>
        </p:spPr>
      </p:pic>
      <p:sp>
        <p:nvSpPr>
          <p:cNvPr id="5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 smtClean="0"/>
              <a:t>25</a:t>
            </a:r>
            <a:endParaRPr lang="ko-KR" altLang="en-US" sz="2000" b="1" dirty="0"/>
          </a:p>
        </p:txBody>
      </p:sp>
      <p:sp>
        <p:nvSpPr>
          <p:cNvPr id="6" name="바닥글 개체 틀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 dirty="0" smtClean="0"/>
              <a:t>16 May 2024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669626" y="2828925"/>
            <a:ext cx="3703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하나의 </a:t>
            </a:r>
            <a:r>
              <a:rPr lang="en-US" altLang="ko-KR" dirty="0"/>
              <a:t>cell</a:t>
            </a:r>
            <a:r>
              <a:rPr lang="ko-KR" altLang="en-US" dirty="0"/>
              <a:t>에 있는 </a:t>
            </a:r>
            <a:r>
              <a:rPr lang="en-US" altLang="ko-KR" dirty="0"/>
              <a:t>4</a:t>
            </a:r>
            <a:r>
              <a:rPr lang="ko-KR" altLang="en-US" dirty="0"/>
              <a:t>개의 </a:t>
            </a:r>
            <a:r>
              <a:rPr lang="en-US" altLang="ko-KR" dirty="0"/>
              <a:t>sampling point</a:t>
            </a:r>
            <a:r>
              <a:rPr lang="ko-KR" altLang="en-US" dirty="0"/>
              <a:t>에 </a:t>
            </a:r>
            <a:r>
              <a:rPr lang="ko-KR" altLang="en-US" dirty="0" smtClean="0"/>
              <a:t>대하여</a:t>
            </a:r>
            <a:endParaRPr lang="en-US" altLang="ko-KR" dirty="0" smtClean="0"/>
          </a:p>
          <a:p>
            <a:r>
              <a:rPr lang="en-US" altLang="ko-KR" dirty="0" smtClean="0"/>
              <a:t>max </a:t>
            </a:r>
            <a:r>
              <a:rPr lang="en-US" altLang="ko-KR" dirty="0"/>
              <a:t>pooling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463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Mask branch</a:t>
            </a:r>
            <a:endParaRPr lang="ko-KR" altLang="en-US" dirty="0"/>
          </a:p>
        </p:txBody>
      </p:sp>
      <p:sp>
        <p:nvSpPr>
          <p:cNvPr id="5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 smtClean="0"/>
              <a:t>26</a:t>
            </a:r>
            <a:endParaRPr lang="ko-KR" altLang="en-US" sz="2000" b="1" dirty="0"/>
          </a:p>
        </p:txBody>
      </p:sp>
      <p:sp>
        <p:nvSpPr>
          <p:cNvPr id="6" name="바닥글 개체 틀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 dirty="0" smtClean="0"/>
              <a:t>16 May 2024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3872081"/>
            <a:ext cx="5581650" cy="25900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48425" y="2644017"/>
            <a:ext cx="49053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각각의 </a:t>
            </a:r>
            <a:r>
              <a:rPr lang="en-US" altLang="ko-KR" dirty="0" err="1" smtClean="0"/>
              <a:t>RoI</a:t>
            </a:r>
            <a:r>
              <a:rPr lang="ko-KR" altLang="en-US" dirty="0" smtClean="0"/>
              <a:t>에 작은 크기의 </a:t>
            </a:r>
            <a:r>
              <a:rPr lang="en-US" altLang="ko-KR" dirty="0" smtClean="0"/>
              <a:t>FCN</a:t>
            </a:r>
            <a:r>
              <a:rPr lang="ko-KR" altLang="en-US" dirty="0" smtClean="0"/>
              <a:t>이 추가된 형태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클래스 단위로 </a:t>
            </a:r>
            <a:r>
              <a:rPr lang="en-US" altLang="ko-KR" dirty="0" smtClean="0"/>
              <a:t>mask</a:t>
            </a:r>
            <a:r>
              <a:rPr lang="ko-KR" altLang="en-US" dirty="0" smtClean="0"/>
              <a:t>를 생성한 후 픽셀이 해당 클래스에 해당되는지 여부를 표시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7" y="1690688"/>
            <a:ext cx="5476875" cy="22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6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FPN(Feature Pyramid Network)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0" y="1409504"/>
            <a:ext cx="5372850" cy="53119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91325" y="3000375"/>
            <a:ext cx="43624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다중 스케일 특성</a:t>
            </a:r>
            <a:r>
              <a:rPr lang="en-US" altLang="ko-KR" b="1" dirty="0"/>
              <a:t>(Multi-scale </a:t>
            </a:r>
            <a:r>
              <a:rPr lang="en-US" altLang="ko-KR" b="1" dirty="0" smtClean="0"/>
              <a:t>Features)</a:t>
            </a:r>
          </a:p>
          <a:p>
            <a:endParaRPr lang="en-US" altLang="ko-KR" b="1" dirty="0"/>
          </a:p>
          <a:p>
            <a:r>
              <a:rPr lang="ko-KR" altLang="en-US" b="1" dirty="0"/>
              <a:t>정확한 객체 검출 및 </a:t>
            </a:r>
            <a:r>
              <a:rPr lang="ko-KR" altLang="en-US" b="1" dirty="0" smtClean="0"/>
              <a:t>분할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ko-KR" altLang="en-US" b="1" dirty="0" smtClean="0"/>
              <a:t>성능 향상</a:t>
            </a:r>
            <a:endParaRPr lang="ko-KR" altLang="en-US" dirty="0"/>
          </a:p>
        </p:txBody>
      </p:sp>
      <p:sp>
        <p:nvSpPr>
          <p:cNvPr id="6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 smtClean="0"/>
              <a:t>27</a:t>
            </a:r>
            <a:endParaRPr lang="ko-KR" altLang="en-US" sz="2000" b="1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 dirty="0" smtClean="0"/>
              <a:t>16 May 2024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788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Mask R-CNN </a:t>
            </a:r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52" y="1390650"/>
            <a:ext cx="11450648" cy="4286250"/>
          </a:xfrm>
          <a:prstGeom prst="rect">
            <a:avLst/>
          </a:prstGeom>
        </p:spPr>
      </p:pic>
      <p:sp>
        <p:nvSpPr>
          <p:cNvPr id="5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 smtClean="0"/>
              <a:t>28</a:t>
            </a:r>
            <a:endParaRPr lang="ko-KR" altLang="en-US" sz="2000" b="1" dirty="0"/>
          </a:p>
        </p:txBody>
      </p:sp>
      <p:sp>
        <p:nvSpPr>
          <p:cNvPr id="6" name="바닥글 개체 틀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 dirty="0" smtClean="0"/>
              <a:t>16 May 2024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405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평가 지표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9094"/>
            <a:ext cx="7067550" cy="53488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91400" y="2181225"/>
            <a:ext cx="41433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AP</a:t>
            </a:r>
            <a:r>
              <a:rPr lang="ko-KR" altLang="en-US" dirty="0"/>
              <a:t>는 </a:t>
            </a:r>
            <a:r>
              <a:rPr lang="en-US" altLang="ko-KR" dirty="0"/>
              <a:t>Precision-Recall </a:t>
            </a:r>
            <a:r>
              <a:rPr lang="ko-KR" altLang="en-US" dirty="0"/>
              <a:t>곡선 아래의 면적을 계산한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 </a:t>
            </a:r>
          </a:p>
          <a:p>
            <a:endParaRPr lang="en-US" altLang="ko-KR" dirty="0"/>
          </a:p>
          <a:p>
            <a:r>
              <a:rPr lang="ko-KR" altLang="en-US" dirty="0" smtClean="0"/>
              <a:t>모델이 </a:t>
            </a:r>
            <a:r>
              <a:rPr lang="ko-KR" altLang="en-US" dirty="0"/>
              <a:t>다양한 </a:t>
            </a:r>
            <a:r>
              <a:rPr lang="ko-KR" altLang="en-US" dirty="0" smtClean="0"/>
              <a:t>임계 값에서 </a:t>
            </a:r>
            <a:r>
              <a:rPr lang="ko-KR" altLang="en-US" dirty="0"/>
              <a:t>얼마나 일관되게 높은 </a:t>
            </a:r>
            <a:r>
              <a:rPr lang="en-US" altLang="ko-KR" dirty="0"/>
              <a:t>Precision</a:t>
            </a:r>
            <a:r>
              <a:rPr lang="ko-KR" altLang="en-US" dirty="0"/>
              <a:t>과 </a:t>
            </a:r>
            <a:r>
              <a:rPr lang="en-US" altLang="ko-KR" dirty="0"/>
              <a:t>Recall</a:t>
            </a:r>
            <a:r>
              <a:rPr lang="ko-KR" altLang="en-US" dirty="0"/>
              <a:t>을 유지하는지를 평가합니다</a:t>
            </a:r>
          </a:p>
        </p:txBody>
      </p:sp>
      <p:sp>
        <p:nvSpPr>
          <p:cNvPr id="6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 smtClean="0"/>
              <a:t>29</a:t>
            </a:r>
            <a:endParaRPr lang="ko-KR" altLang="en-US" sz="2000" b="1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 dirty="0" smtClean="0"/>
              <a:t>16 May 2024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328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216135" y="3101299"/>
            <a:ext cx="8040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/>
              <a:t>Object Detection</a:t>
            </a:r>
            <a:endParaRPr lang="ko-KR" altLang="en-US" sz="5400" b="1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 smtClean="0"/>
              <a:t>3</a:t>
            </a:r>
            <a:endParaRPr lang="ko-KR" altLang="en-US" sz="2000" b="1" dirty="0"/>
          </a:p>
        </p:txBody>
      </p:sp>
      <p:sp>
        <p:nvSpPr>
          <p:cNvPr id="5" name="바닥글 개체 틀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 dirty="0" smtClean="0"/>
              <a:t>16 May 2024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5418667" y="4250267"/>
            <a:ext cx="6773333" cy="152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553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216135" y="3101299"/>
            <a:ext cx="8040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/>
              <a:t>코드 구현</a:t>
            </a:r>
            <a:endParaRPr lang="ko-KR" altLang="en-US" sz="5400" b="1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 smtClean="0"/>
              <a:t>30</a:t>
            </a:r>
            <a:endParaRPr lang="ko-KR" altLang="en-US" sz="2000" b="1" dirty="0"/>
          </a:p>
        </p:txBody>
      </p:sp>
      <p:sp>
        <p:nvSpPr>
          <p:cNvPr id="5" name="바닥글 개체 틀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 dirty="0" smtClean="0"/>
              <a:t>16 May 2024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5418667" y="4250267"/>
            <a:ext cx="6773333" cy="152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8536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781050"/>
            <a:ext cx="11077575" cy="5521637"/>
          </a:xfrm>
          <a:prstGeom prst="rect">
            <a:avLst/>
          </a:prstGeom>
        </p:spPr>
      </p:pic>
      <p:sp>
        <p:nvSpPr>
          <p:cNvPr id="5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 smtClean="0"/>
              <a:t>31</a:t>
            </a:r>
            <a:endParaRPr lang="ko-KR" altLang="en-US" sz="2000" b="1" dirty="0"/>
          </a:p>
        </p:txBody>
      </p:sp>
      <p:sp>
        <p:nvSpPr>
          <p:cNvPr id="6" name="바닥글 개체 틀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 dirty="0" smtClean="0"/>
              <a:t>16 May 2024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236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 smtClean="0"/>
              <a:t>32</a:t>
            </a:r>
            <a:endParaRPr lang="ko-KR" altLang="en-US" sz="2000" b="1" dirty="0"/>
          </a:p>
        </p:txBody>
      </p:sp>
      <p:sp>
        <p:nvSpPr>
          <p:cNvPr id="6" name="바닥글 개체 틀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 dirty="0" smtClean="0"/>
              <a:t>16 May 2024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605" y="0"/>
            <a:ext cx="6840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8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216135" y="3101299"/>
            <a:ext cx="8040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/>
              <a:t>Reference</a:t>
            </a:r>
            <a:endParaRPr lang="ko-KR" altLang="en-US" sz="5400" b="1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 smtClean="0"/>
              <a:t>33</a:t>
            </a:r>
            <a:endParaRPr lang="ko-KR" altLang="en-US" sz="2000" b="1" dirty="0"/>
          </a:p>
        </p:txBody>
      </p:sp>
      <p:sp>
        <p:nvSpPr>
          <p:cNvPr id="5" name="바닥글 개체 틀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 dirty="0" smtClean="0"/>
              <a:t>16 May 2024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5418667" y="4250267"/>
            <a:ext cx="6773333" cy="152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73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5350" y="1247775"/>
            <a:ext cx="8991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Rich feature hierarchies for accurate object detection and semantic segmentation</a:t>
            </a:r>
            <a:r>
              <a:rPr lang="en-US" altLang="ko-KR" dirty="0"/>
              <a:t>, Ross B. </a:t>
            </a:r>
            <a:r>
              <a:rPr lang="en-US" altLang="ko-KR" dirty="0" err="1"/>
              <a:t>Girshick</a:t>
            </a:r>
            <a:r>
              <a:rPr lang="en-US" altLang="ko-KR" dirty="0"/>
              <a:t>, 2014</a:t>
            </a:r>
            <a:endParaRPr lang="en-US" altLang="ko-KR" b="1" dirty="0" smtClean="0"/>
          </a:p>
          <a:p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https://arxiv.org/pdf/1311.2524.pdf</a:t>
            </a:r>
            <a:r>
              <a:rPr lang="en-US" altLang="ko-KR" dirty="0"/>
              <a:t>)</a:t>
            </a:r>
          </a:p>
          <a:p>
            <a:endParaRPr lang="en-US" altLang="ko-KR" b="1" dirty="0"/>
          </a:p>
          <a:p>
            <a:endParaRPr lang="en-US" altLang="ko-KR" b="1" dirty="0" smtClean="0"/>
          </a:p>
          <a:p>
            <a:r>
              <a:rPr lang="en-US" altLang="ko-KR" b="1" dirty="0" smtClean="0"/>
              <a:t>Fast </a:t>
            </a:r>
            <a:r>
              <a:rPr lang="en-US" altLang="ko-KR" b="1" dirty="0"/>
              <a:t>R-CNN</a:t>
            </a:r>
            <a:r>
              <a:rPr lang="en-US" altLang="ko-KR" dirty="0"/>
              <a:t>, Ross B. </a:t>
            </a:r>
            <a:r>
              <a:rPr lang="en-US" altLang="ko-KR" dirty="0" err="1"/>
              <a:t>Girshick</a:t>
            </a:r>
            <a:r>
              <a:rPr lang="en-US" altLang="ko-KR" dirty="0"/>
              <a:t>, </a:t>
            </a:r>
            <a:r>
              <a:rPr lang="en-US" altLang="ko-KR" dirty="0" smtClean="0"/>
              <a:t>2015</a:t>
            </a:r>
          </a:p>
          <a:p>
            <a:r>
              <a:rPr lang="en-US" altLang="ko-KR" dirty="0"/>
              <a:t>(</a:t>
            </a:r>
            <a:r>
              <a:rPr lang="en-US" altLang="ko-KR" dirty="0">
                <a:hlinkClick r:id="rId3"/>
              </a:rPr>
              <a:t>https://arxiv.org/pdf/1504.08083.pdf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en-US" altLang="ko-KR" b="1" dirty="0"/>
              <a:t>Faster R-CNN: Towards Real-Time Object Detection with Region Proposal Networks</a:t>
            </a:r>
            <a:r>
              <a:rPr lang="en-US" altLang="ko-KR" dirty="0"/>
              <a:t>, </a:t>
            </a:r>
            <a:r>
              <a:rPr lang="en-US" altLang="ko-KR" dirty="0" err="1"/>
              <a:t>Shaoqing</a:t>
            </a:r>
            <a:r>
              <a:rPr lang="en-US" altLang="ko-KR" dirty="0"/>
              <a:t> </a:t>
            </a:r>
            <a:r>
              <a:rPr lang="en-US" altLang="ko-KR" dirty="0" err="1"/>
              <a:t>Ren</a:t>
            </a:r>
            <a:r>
              <a:rPr lang="en-US" altLang="ko-KR" dirty="0"/>
              <a:t>, 2015</a:t>
            </a:r>
          </a:p>
          <a:p>
            <a:r>
              <a:rPr lang="en-US" altLang="ko-KR" dirty="0"/>
              <a:t>(</a:t>
            </a:r>
            <a:r>
              <a:rPr lang="en-US" altLang="ko-KR" dirty="0">
                <a:hlinkClick r:id="rId4"/>
              </a:rPr>
              <a:t>https://arxiv.org/pdf/1506.01497.pdf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en-US" altLang="ko-KR" b="1" dirty="0"/>
              <a:t>Mask R-CNN</a:t>
            </a:r>
            <a:r>
              <a:rPr lang="en-US" altLang="ko-KR" dirty="0"/>
              <a:t>, </a:t>
            </a:r>
            <a:r>
              <a:rPr lang="en-US" altLang="ko-KR" dirty="0" err="1"/>
              <a:t>Kaiming</a:t>
            </a:r>
            <a:r>
              <a:rPr lang="en-US" altLang="ko-KR" dirty="0"/>
              <a:t> He, </a:t>
            </a:r>
            <a:r>
              <a:rPr lang="en-US" altLang="ko-KR" dirty="0" smtClean="0"/>
              <a:t>2017</a:t>
            </a:r>
          </a:p>
          <a:p>
            <a:r>
              <a:rPr lang="en-US" altLang="ko-KR" dirty="0" smtClean="0"/>
              <a:t>(</a:t>
            </a:r>
            <a:r>
              <a:rPr lang="en-US" altLang="ko-KR" dirty="0" smtClean="0">
                <a:hlinkClick r:id="rId5"/>
              </a:rPr>
              <a:t>https</a:t>
            </a:r>
            <a:r>
              <a:rPr lang="en-US" altLang="ko-KR" dirty="0">
                <a:hlinkClick r:id="rId5"/>
              </a:rPr>
              <a:t>://arxiv.org/pdf/1703.06870.pdf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 smtClean="0"/>
              <a:t>34</a:t>
            </a:r>
            <a:endParaRPr lang="ko-KR" altLang="en-US" sz="2000" b="1" dirty="0"/>
          </a:p>
        </p:txBody>
      </p:sp>
      <p:sp>
        <p:nvSpPr>
          <p:cNvPr id="6" name="바닥글 개체 틀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 dirty="0" smtClean="0"/>
              <a:t>16 May 2024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226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806685" y="3044149"/>
            <a:ext cx="8040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/>
              <a:t>Q&amp;A</a:t>
            </a:r>
            <a:endParaRPr lang="ko-KR" altLang="en-US" sz="5400" b="1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 smtClean="0"/>
              <a:t>35</a:t>
            </a:r>
            <a:endParaRPr lang="ko-KR" altLang="en-US" sz="2000" b="1" dirty="0"/>
          </a:p>
        </p:txBody>
      </p:sp>
      <p:sp>
        <p:nvSpPr>
          <p:cNvPr id="5" name="바닥글 개체 틀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 dirty="0" smtClean="0"/>
              <a:t>16 May 2024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5418667" y="4250267"/>
            <a:ext cx="6773333" cy="152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3734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Object Detection</a:t>
            </a:r>
            <a:endParaRPr lang="ko-KR" altLang="en-US" b="1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566" y="2172827"/>
            <a:ext cx="8811855" cy="3553321"/>
          </a:xfrm>
        </p:spPr>
      </p:pic>
      <p:sp>
        <p:nvSpPr>
          <p:cNvPr id="5" name="바닥글 개체 틀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 dirty="0" smtClean="0"/>
              <a:t>16 May 2024</a:t>
            </a:r>
            <a:endParaRPr lang="ko-KR" altLang="en-US" dirty="0"/>
          </a:p>
        </p:txBody>
      </p:sp>
      <p:sp>
        <p:nvSpPr>
          <p:cNvPr id="6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 smtClean="0"/>
              <a:t>4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68473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500595" y="146900"/>
            <a:ext cx="10515600" cy="1325563"/>
          </a:xfrm>
        </p:spPr>
        <p:txBody>
          <a:bodyPr/>
          <a:lstStyle/>
          <a:p>
            <a:r>
              <a:rPr lang="en-US" altLang="ko-KR" b="1" dirty="0" smtClean="0"/>
              <a:t>Object Detection </a:t>
            </a:r>
            <a:r>
              <a:rPr lang="ko-KR" altLang="en-US" b="1" dirty="0" smtClean="0"/>
              <a:t>방식</a:t>
            </a:r>
            <a:endParaRPr lang="ko-KR" altLang="en-US" b="1" dirty="0"/>
          </a:p>
        </p:txBody>
      </p:sp>
      <p:sp>
        <p:nvSpPr>
          <p:cNvPr id="4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 smtClean="0"/>
              <a:t>5</a:t>
            </a:r>
            <a:endParaRPr lang="ko-KR" altLang="en-US" sz="2000" b="1" dirty="0"/>
          </a:p>
        </p:txBody>
      </p:sp>
      <p:sp>
        <p:nvSpPr>
          <p:cNvPr id="5" name="바닥글 개체 틀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 dirty="0" smtClean="0"/>
              <a:t>16 May 2024</a:t>
            </a:r>
            <a:endParaRPr lang="ko-KR" altLang="en-US" dirty="0"/>
          </a:p>
        </p:txBody>
      </p:sp>
      <p:sp useBgFill="1">
        <p:nvSpPr>
          <p:cNvPr id="15" name="직사각형 14"/>
          <p:cNvSpPr/>
          <p:nvPr/>
        </p:nvSpPr>
        <p:spPr>
          <a:xfrm>
            <a:off x="1510144" y="1720148"/>
            <a:ext cx="1136073" cy="5541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1-Stage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1212241" y="1845148"/>
            <a:ext cx="8497486" cy="4511202"/>
            <a:chOff x="658059" y="1845148"/>
            <a:chExt cx="8497486" cy="451120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059" y="2428299"/>
              <a:ext cx="8497486" cy="1486107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5117927"/>
              <a:ext cx="7078063" cy="1238423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1510144" y="4475711"/>
              <a:ext cx="1136073" cy="55418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r>
                <a:rPr lang="en-US" altLang="ko-KR" dirty="0" smtClean="0"/>
                <a:t>-Stage</a:t>
              </a:r>
              <a:endParaRPr lang="ko-KR" altLang="en-US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510143" y="1845148"/>
              <a:ext cx="1136073" cy="55418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r>
                <a:rPr lang="en-US" altLang="ko-KR" dirty="0" smtClean="0"/>
                <a:t>-Stage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8317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216135" y="3101299"/>
            <a:ext cx="8040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/>
              <a:t>R-CNN</a:t>
            </a:r>
            <a:endParaRPr lang="ko-KR" altLang="en-US" sz="5400" b="1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 smtClean="0"/>
              <a:t>6</a:t>
            </a:r>
            <a:endParaRPr lang="ko-KR" altLang="en-US" sz="2000" b="1" dirty="0"/>
          </a:p>
        </p:txBody>
      </p:sp>
      <p:sp>
        <p:nvSpPr>
          <p:cNvPr id="5" name="바닥글 개체 틀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 dirty="0" smtClean="0"/>
              <a:t>16 May 2024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5418667" y="4250267"/>
            <a:ext cx="6773333" cy="152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5932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 smtClean="0"/>
              <a:t>R-CNN Process</a:t>
            </a:r>
            <a:endParaRPr lang="ko-KR" altLang="en-US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164" y="1978492"/>
            <a:ext cx="8773672" cy="3225974"/>
          </a:xfrm>
          <a:prstGeom prst="rect">
            <a:avLst/>
          </a:prstGeom>
        </p:spPr>
      </p:pic>
      <p:sp>
        <p:nvSpPr>
          <p:cNvPr id="11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 smtClean="0"/>
              <a:t>7</a:t>
            </a:r>
          </a:p>
        </p:txBody>
      </p:sp>
      <p:sp>
        <p:nvSpPr>
          <p:cNvPr id="12" name="바닥글 개체 틀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 dirty="0" smtClean="0"/>
              <a:t>16 May 2024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677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46" y="1552112"/>
            <a:ext cx="11164858" cy="4791744"/>
          </a:xfrm>
          <a:prstGeom prst="rect">
            <a:avLst/>
          </a:prstGeom>
        </p:spPr>
      </p:pic>
      <p:sp>
        <p:nvSpPr>
          <p:cNvPr id="6" name="바닥글 개체 틀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 dirty="0" smtClean="0"/>
              <a:t>16 May 2024</a:t>
            </a:r>
            <a:endParaRPr lang="ko-KR" altLang="en-US" dirty="0"/>
          </a:p>
        </p:txBody>
      </p:sp>
      <p:sp>
        <p:nvSpPr>
          <p:cNvPr id="7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 smtClean="0"/>
              <a:t>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8011" y="1182780"/>
            <a:ext cx="230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Selective search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926228" y="1182780"/>
            <a:ext cx="3970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CNN</a:t>
            </a:r>
            <a:r>
              <a:rPr lang="ko-KR" altLang="en-US" dirty="0" smtClean="0"/>
              <a:t>을 통해 특성벡터 추출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149148" y="1182780"/>
            <a:ext cx="2885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SVM + Regression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357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Region proposal(</a:t>
            </a:r>
            <a:r>
              <a:rPr lang="ko-KR" altLang="en-US" b="1" dirty="0" smtClean="0"/>
              <a:t>영역 제안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4" name="바닥글 개체 틀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 dirty="0" smtClean="0"/>
              <a:t>16 May 2024</a:t>
            </a:r>
            <a:endParaRPr lang="ko-KR" altLang="en-US" dirty="0"/>
          </a:p>
        </p:txBody>
      </p:sp>
      <p:sp>
        <p:nvSpPr>
          <p:cNvPr id="5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 smtClean="0"/>
              <a:t>9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45" y="1882134"/>
            <a:ext cx="6559357" cy="4205574"/>
          </a:xfrm>
          <a:prstGeom prst="rect">
            <a:avLst/>
          </a:prstGeom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6892636" y="2475777"/>
            <a:ext cx="49447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물체가 있을 법한 영역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기존 모델 </a:t>
            </a:r>
            <a:r>
              <a:rPr lang="en-US" altLang="ko-KR" dirty="0" smtClean="0"/>
              <a:t>sliding window 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Selective Search</a:t>
            </a:r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6231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1448</TotalTime>
  <Words>602</Words>
  <Application>Microsoft Office PowerPoint</Application>
  <PresentationFormat>와이드스크린</PresentationFormat>
  <Paragraphs>206</Paragraphs>
  <Slides>35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8" baseType="lpstr">
      <vt:lpstr>맑은 고딕</vt:lpstr>
      <vt:lpstr>Arial</vt:lpstr>
      <vt:lpstr>Office 테마</vt:lpstr>
      <vt:lpstr>Mask R-CNN</vt:lpstr>
      <vt:lpstr>목차</vt:lpstr>
      <vt:lpstr>PowerPoint 프레젠테이션</vt:lpstr>
      <vt:lpstr>Object Detection</vt:lpstr>
      <vt:lpstr>Object Detection 방식</vt:lpstr>
      <vt:lpstr>PowerPoint 프레젠테이션</vt:lpstr>
      <vt:lpstr>R-CNN Process</vt:lpstr>
      <vt:lpstr>PowerPoint 프레젠테이션</vt:lpstr>
      <vt:lpstr>Region proposal(영역 제안)</vt:lpstr>
      <vt:lpstr>Sliding window</vt:lpstr>
      <vt:lpstr>Selective search</vt:lpstr>
      <vt:lpstr>R-CNN의 한계</vt:lpstr>
      <vt:lpstr>PowerPoint 프레젠테이션</vt:lpstr>
      <vt:lpstr>Fast R-CNN</vt:lpstr>
      <vt:lpstr>RoI pooling</vt:lpstr>
      <vt:lpstr>R-CNN과의 차이 및 한계</vt:lpstr>
      <vt:lpstr>PowerPoint 프레젠테이션</vt:lpstr>
      <vt:lpstr>Faster R-CNN</vt:lpstr>
      <vt:lpstr>Faster R-CNN</vt:lpstr>
      <vt:lpstr>Faster R-CNN</vt:lpstr>
      <vt:lpstr>Fast R-CNN 차이점</vt:lpstr>
      <vt:lpstr>PowerPoint 프레젠테이션</vt:lpstr>
      <vt:lpstr>Mask R-CNN</vt:lpstr>
      <vt:lpstr>RoI Pooling의 문제점</vt:lpstr>
      <vt:lpstr>RoI Align</vt:lpstr>
      <vt:lpstr>Mask branch</vt:lpstr>
      <vt:lpstr>FPN(Feature Pyramid Network)</vt:lpstr>
      <vt:lpstr>Mask R-CNN 결과</vt:lpstr>
      <vt:lpstr>평가 지표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Mask R-CNN</dc:title>
  <dc:creator>ed</dc:creator>
  <cp:lastModifiedBy>ROOT</cp:lastModifiedBy>
  <cp:revision>51</cp:revision>
  <dcterms:created xsi:type="dcterms:W3CDTF">2024-05-11T08:15:04Z</dcterms:created>
  <dcterms:modified xsi:type="dcterms:W3CDTF">2024-06-10T00:55:27Z</dcterms:modified>
</cp:coreProperties>
</file>